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6" r:id="rId2"/>
    <p:sldId id="279" r:id="rId3"/>
    <p:sldId id="280" r:id="rId4"/>
    <p:sldId id="281" r:id="rId5"/>
    <p:sldId id="282" r:id="rId6"/>
    <p:sldId id="283" r:id="rId7"/>
    <p:sldId id="284" r:id="rId8"/>
    <p:sldId id="285" r:id="rId9"/>
    <p:sldId id="286" r:id="rId10"/>
    <p:sldId id="290" r:id="rId11"/>
    <p:sldId id="291" r:id="rId12"/>
    <p:sldId id="292" r:id="rId13"/>
    <p:sldId id="293" r:id="rId14"/>
    <p:sldId id="294" r:id="rId15"/>
    <p:sldId id="295" r:id="rId16"/>
    <p:sldId id="287" r:id="rId17"/>
    <p:sldId id="288" r:id="rId18"/>
    <p:sldId id="289" r:id="rId19"/>
    <p:sldId id="266" r:id="rId20"/>
    <p:sldId id="271" r:id="rId21"/>
    <p:sldId id="267" r:id="rId22"/>
    <p:sldId id="268" r:id="rId23"/>
    <p:sldId id="274" r:id="rId24"/>
    <p:sldId id="275" r:id="rId25"/>
    <p:sldId id="276" r:id="rId26"/>
    <p:sldId id="277" r:id="rId27"/>
    <p:sldId id="278" r:id="rId28"/>
    <p:sldId id="296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44" autoAdjust="0"/>
    <p:restoredTop sz="85191" autoAdjust="0"/>
  </p:normalViewPr>
  <p:slideViewPr>
    <p:cSldViewPr snapToGrid="0">
      <p:cViewPr>
        <p:scale>
          <a:sx n="95" d="100"/>
          <a:sy n="95" d="100"/>
        </p:scale>
        <p:origin x="-520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FFCCF7-B7F4-4CFE-950D-22A8D508AF6D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56A09F-2458-49D8-A69A-2D291CBEA3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8998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6A09F-2458-49D8-A69A-2D291CBEA305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55460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6A09F-2458-49D8-A69A-2D291CBEA305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5232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6A09F-2458-49D8-A69A-2D291CBEA305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0633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6A09F-2458-49D8-A69A-2D291CBEA305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8626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21D64598-DDA3-4BB4-8737-3BAE048111E7}" type="slidenum">
              <a:t>10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516778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3EA0542E-F74E-4684-9638-AB9AF81C9F76}" type="slidenum">
              <a:t>11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966080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17BC04CC-47CB-482A-A031-646F7D17A008}" type="slidenum">
              <a:t>12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085766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494F4EE4-654D-4EF4-B798-C272578043A4}" type="slidenum">
              <a:t>13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2409003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00D6FD6-3440-4B40-B56B-2A4A212AED86}" type="slidenum">
              <a:t>14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2378145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>
            <a:noAutofit/>
          </a:bodyPr>
          <a:lstStyle/>
          <a:p>
            <a:pPr lvl="0"/>
            <a:fld id="{90755F5B-F839-43D7-A260-C50CDAE705C9}" type="slidenum">
              <a:t>15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3112" cy="4008438"/>
          </a:xfrm>
          <a:solidFill>
            <a:schemeClr val="accent1"/>
          </a:solidFill>
          <a:ln w="25400">
            <a:solidFill>
              <a:schemeClr val="accent1">
                <a:shade val="50000"/>
              </a:schemeClr>
            </a:solidFill>
            <a:prstDash val="solid"/>
          </a:ln>
        </p:spPr>
      </p:sp>
      <p:sp>
        <p:nvSpPr>
          <p:cNvPr id="3" name="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de-DE" sz="2810">
              <a:latin typeface="Albany" pitchFamily="18"/>
              <a:cs typeface="Tahoma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905288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56A09F-2458-49D8-A69A-2D291CBEA305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3109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Formatvorlage des Untertitelmasters durch Klicken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3584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42849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671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8071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88724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96539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3774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5938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966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336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5026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  <a:alpha val="5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0C7EF-122B-4143-92CB-E386DC4F32B7}" type="datetimeFigureOut">
              <a:rPr lang="de-DE" smtClean="0"/>
              <a:t>10.02.16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09B03-3A36-4E1F-A9FC-17CEF29F920F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2110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4203623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 smtClean="0"/>
              <a:t>KDE</a:t>
            </a:r>
            <a:r>
              <a:rPr lang="en-US" sz="3200" dirty="0"/>
              <a:t>: Requirements, Processes and </a:t>
            </a:r>
            <a:r>
              <a:rPr lang="en-US" sz="3200" dirty="0" smtClean="0"/>
              <a:t>Architecture</a:t>
            </a:r>
            <a:endParaRPr lang="de-DE" sz="3200" dirty="0" smtClean="0"/>
          </a:p>
          <a:p>
            <a:endParaRPr lang="de-DE" dirty="0" smtClean="0"/>
          </a:p>
          <a:p>
            <a:r>
              <a:rPr lang="de-DE" dirty="0" smtClean="0"/>
              <a:t> Gruppe 7 </a:t>
            </a:r>
          </a:p>
          <a:p>
            <a:r>
              <a:rPr lang="de-DE" sz="2000" dirty="0" err="1" smtClean="0"/>
              <a:t>Velihan</a:t>
            </a:r>
            <a:r>
              <a:rPr lang="de-DE" sz="2000" dirty="0" smtClean="0"/>
              <a:t> Bulut, Martin Root, Christian Bäumlisberger, Stefan Schmid, Stefan Schnack</a:t>
            </a:r>
            <a:endParaRPr lang="de-DE" sz="20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2977" y="591553"/>
            <a:ext cx="3066047" cy="3066047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40763017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>
          <a:xfrm>
            <a:off x="838200" y="677041"/>
            <a:ext cx="10515600" cy="701731"/>
          </a:xfrm>
        </p:spPr>
        <p:txBody>
          <a:bodyPr>
            <a:spAutoFit/>
          </a:bodyPr>
          <a:lstStyle/>
          <a:p>
            <a:pPr lvl="0"/>
            <a:r>
              <a:rPr lang="en-US" dirty="0" smtClean="0"/>
              <a:t>KDE Requirements Engineering</a:t>
            </a:r>
            <a:endParaRPr lang="en-US" dirty="0"/>
          </a:p>
        </p:txBody>
      </p:sp>
      <p:sp>
        <p:nvSpPr>
          <p:cNvPr id="6" name="Inhaltsplatzhalt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KDE is an open source project which has its own way of handling requirements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5695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Open source → standard Projects</a:t>
            </a:r>
            <a:endParaRPr lang="en-US" dirty="0"/>
          </a:p>
        </p:txBody>
      </p:sp>
      <p:sp>
        <p:nvSpPr>
          <p:cNvPr id="4" name="Inhaltsplatzhalter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Needs different approach for collecting requirements </a:t>
            </a:r>
          </a:p>
          <a:p>
            <a:r>
              <a:rPr lang="en-US" dirty="0" smtClean="0"/>
              <a:t>There is no single person or company which wants a product </a:t>
            </a:r>
          </a:p>
          <a:p>
            <a:r>
              <a:rPr lang="en-US" dirty="0" smtClean="0"/>
              <a:t>Requirements come from the actual users or community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176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KDE requirements management</a:t>
            </a:r>
            <a:endParaRPr lang="en-US" dirty="0"/>
          </a:p>
        </p:txBody>
      </p:sp>
      <p:sp>
        <p:nvSpPr>
          <p:cNvPr id="3" name="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/>
          <a:p>
            <a:r>
              <a:rPr lang="en-US" dirty="0" smtClean="0"/>
              <a:t>KDE has no standard requirements collecting</a:t>
            </a:r>
          </a:p>
          <a:p>
            <a:r>
              <a:rPr lang="en-US" dirty="0" smtClean="0"/>
              <a:t>Splitting of tasks and then distribute them to  persons</a:t>
            </a:r>
          </a:p>
          <a:p>
            <a:r>
              <a:rPr lang="en-US" dirty="0" smtClean="0"/>
              <a:t>Main resources for requirements is coming from users (e.g. bug report or other reports)</a:t>
            </a:r>
          </a:p>
          <a:p>
            <a:r>
              <a:rPr lang="en-US" dirty="0" err="1" smtClean="0"/>
              <a:t>Mailinglists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436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de-DE"/>
              <a:t>Example KDEgames</a:t>
            </a:r>
          </a:p>
        </p:txBody>
      </p:sp>
      <p:pic>
        <p:nvPicPr>
          <p:cNvPr id="3" name="Bildplatzhalter 2">
            <a:extLst>
              <a:ext uri="{FF2B5EF4-FFF2-40B4-BE49-F238E27FC236}">
                <a16:creationId xmlns:a16="http://schemas.microsoft.com/office/drawing/2014/main" xmlns="" id="{00000000-0000-0000-0000-000000000000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980414" y="2049978"/>
            <a:ext cx="8229627" cy="3635549"/>
          </a:xfrm>
        </p:spPr>
      </p:pic>
    </p:spTree>
    <p:extLst>
      <p:ext uri="{BB962C8B-B14F-4D97-AF65-F5344CB8AC3E}">
        <p14:creationId xmlns:p14="http://schemas.microsoft.com/office/powerpoint/2010/main" val="3489491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de-DE"/>
              <a:t>Documentation</a:t>
            </a:r>
          </a:p>
        </p:txBody>
      </p:sp>
      <p:sp>
        <p:nvSpPr>
          <p:cNvPr id="3" name=" 2"/>
          <p:cNvSpPr txBox="1">
            <a:spLocks noGrp="1"/>
          </p:cNvSpPr>
          <p:nvPr>
            <p:ph type="body" idx="4294967295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 smtClean="0"/>
              <a:t>Documentation is included in the product</a:t>
            </a:r>
          </a:p>
          <a:p>
            <a:r>
              <a:rPr lang="en-US" dirty="0" smtClean="0"/>
              <a:t>And is also used as an help file</a:t>
            </a:r>
          </a:p>
          <a:p>
            <a:r>
              <a:rPr lang="en-US" dirty="0" smtClean="0"/>
              <a:t>So it is more used to describe what the product can do </a:t>
            </a:r>
            <a:r>
              <a:rPr lang="en-US" dirty="0" err="1" smtClean="0"/>
              <a:t>wether</a:t>
            </a:r>
            <a:r>
              <a:rPr lang="en-US" dirty="0" smtClean="0"/>
              <a:t> than what is should do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8628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lvl="0"/>
            <a:r>
              <a:rPr lang="en-US" dirty="0" smtClean="0"/>
              <a:t>Requirements Conclusion</a:t>
            </a:r>
            <a:endParaRPr lang="en-US" dirty="0"/>
          </a:p>
        </p:txBody>
      </p:sp>
      <p:sp>
        <p:nvSpPr>
          <p:cNvPr id="3" name=" 2"/>
          <p:cNvSpPr txBox="1">
            <a:spLocks noGrp="1"/>
          </p:cNvSpPr>
          <p:nvPr>
            <p:ph type="body" idx="4294967295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lang="en-US" dirty="0" smtClean="0"/>
              <a:t>Different requirement management than standard projects</a:t>
            </a:r>
          </a:p>
          <a:p>
            <a:r>
              <a:rPr lang="en-US" dirty="0" smtClean="0"/>
              <a:t>Splitting tasks and distribute them to persons that are responsible for the specific task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148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Lifecycle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844" y="1690688"/>
            <a:ext cx="6988312" cy="4566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968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/>
              <a:t>The KDE Release Team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Members</a:t>
            </a:r>
          </a:p>
          <a:p>
            <a:pPr lvl="1"/>
            <a:r>
              <a:rPr lang="en-US" dirty="0" smtClean="0"/>
              <a:t>Module Coordinators (e.g. Plasma 5, …)</a:t>
            </a:r>
          </a:p>
          <a:p>
            <a:pPr lvl="1"/>
            <a:r>
              <a:rPr lang="en-US" dirty="0" smtClean="0"/>
              <a:t>Marketing Team</a:t>
            </a:r>
          </a:p>
          <a:p>
            <a:r>
              <a:rPr lang="en-US" dirty="0" smtClean="0"/>
              <a:t>Tasks</a:t>
            </a:r>
          </a:p>
          <a:p>
            <a:pPr lvl="1"/>
            <a:r>
              <a:rPr lang="en-US" dirty="0" smtClean="0"/>
              <a:t>Central project organization</a:t>
            </a:r>
          </a:p>
          <a:p>
            <a:pPr lvl="1"/>
            <a:r>
              <a:rPr lang="en-US" dirty="0" smtClean="0"/>
              <a:t>Satisfy the deadlines of the release schedule</a:t>
            </a:r>
          </a:p>
          <a:p>
            <a:pPr lvl="1"/>
            <a:r>
              <a:rPr lang="en-US" dirty="0" smtClean="0"/>
              <a:t>Planning new features (Consideration of proposals)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601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679"/>
          <a:stretch/>
        </p:blipFill>
        <p:spPr>
          <a:xfrm>
            <a:off x="3029810" y="1690688"/>
            <a:ext cx="6132379" cy="4529437"/>
          </a:xfrm>
          <a:prstGeom prst="rect">
            <a:avLst/>
          </a:prstGeom>
        </p:spPr>
      </p:pic>
      <p:sp>
        <p:nvSpPr>
          <p:cNvPr id="3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dirty="0" err="1"/>
              <a:t>Current</a:t>
            </a:r>
            <a:r>
              <a:rPr lang="de-DE" dirty="0"/>
              <a:t> Module </a:t>
            </a:r>
            <a:r>
              <a:rPr lang="de-DE" dirty="0" err="1"/>
              <a:t>Coordinators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5712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Architektur</a:t>
            </a:r>
            <a:endParaRPr lang="de-DE" dirty="0"/>
          </a:p>
        </p:txBody>
      </p:sp>
      <p:sp>
        <p:nvSpPr>
          <p:cNvPr id="6" name="Rechteck 5"/>
          <p:cNvSpPr/>
          <p:nvPr/>
        </p:nvSpPr>
        <p:spPr>
          <a:xfrm>
            <a:off x="2207568" y="1825625"/>
            <a:ext cx="2519840" cy="3312368"/>
          </a:xfrm>
          <a:prstGeom prst="rect">
            <a:avLst/>
          </a:prstGeom>
          <a:gradFill>
            <a:gsLst>
              <a:gs pos="0">
                <a:schemeClr val="accent6">
                  <a:lumMod val="110000"/>
                  <a:satMod val="105000"/>
                  <a:tint val="67000"/>
                  <a:alpha val="50000"/>
                </a:schemeClr>
              </a:gs>
              <a:gs pos="50000">
                <a:schemeClr val="accent6">
                  <a:lumMod val="105000"/>
                  <a:satMod val="103000"/>
                  <a:tint val="73000"/>
                  <a:alpha val="50000"/>
                </a:schemeClr>
              </a:gs>
              <a:gs pos="100000">
                <a:schemeClr val="accent6">
                  <a:lumMod val="105000"/>
                  <a:satMod val="109000"/>
                  <a:tint val="81000"/>
                  <a:alpha val="50000"/>
                </a:schemeClr>
              </a:gs>
            </a:gsLst>
          </a:gradFill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/>
          <p:cNvSpPr/>
          <p:nvPr/>
        </p:nvSpPr>
        <p:spPr>
          <a:xfrm>
            <a:off x="4871864" y="1825625"/>
            <a:ext cx="5112568" cy="3312368"/>
          </a:xfrm>
          <a:prstGeom prst="rect">
            <a:avLst/>
          </a:prstGeom>
          <a:gradFill>
            <a:gsLst>
              <a:gs pos="0">
                <a:schemeClr val="accent1">
                  <a:lumMod val="110000"/>
                  <a:satMod val="105000"/>
                  <a:tint val="67000"/>
                  <a:alpha val="34000"/>
                </a:schemeClr>
              </a:gs>
              <a:gs pos="50000">
                <a:schemeClr val="accent1">
                  <a:lumMod val="105000"/>
                  <a:satMod val="103000"/>
                  <a:tint val="73000"/>
                  <a:alpha val="34000"/>
                </a:schemeClr>
              </a:gs>
              <a:gs pos="100000">
                <a:schemeClr val="accent1">
                  <a:lumMod val="105000"/>
                  <a:satMod val="109000"/>
                  <a:tint val="81000"/>
                  <a:alpha val="34000"/>
                </a:schemeClr>
              </a:gs>
            </a:gsLst>
          </a:gra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Abgerundetes Rechteck 7"/>
          <p:cNvSpPr/>
          <p:nvPr/>
        </p:nvSpPr>
        <p:spPr>
          <a:xfrm>
            <a:off x="2207568" y="5277272"/>
            <a:ext cx="7776863" cy="720080"/>
          </a:xfrm>
          <a:prstGeom prst="round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OS</a:t>
            </a:r>
            <a:endParaRPr lang="de-DE" dirty="0"/>
          </a:p>
        </p:txBody>
      </p:sp>
      <p:sp>
        <p:nvSpPr>
          <p:cNvPr id="9" name="Abgerundetes Rechteck 8"/>
          <p:cNvSpPr/>
          <p:nvPr/>
        </p:nvSpPr>
        <p:spPr>
          <a:xfrm>
            <a:off x="3215680" y="4199876"/>
            <a:ext cx="6552488" cy="720080"/>
          </a:xfrm>
          <a:prstGeom prst="round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err="1" smtClean="0"/>
              <a:t>Qt</a:t>
            </a:r>
            <a:endParaRPr lang="de-DE" dirty="0"/>
          </a:p>
        </p:txBody>
      </p:sp>
      <p:sp>
        <p:nvSpPr>
          <p:cNvPr id="10" name="Abgerundetes Rechteck 9"/>
          <p:cNvSpPr/>
          <p:nvPr/>
        </p:nvSpPr>
        <p:spPr>
          <a:xfrm>
            <a:off x="3935760" y="3129246"/>
            <a:ext cx="5832648" cy="7200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KDE Frameworks</a:t>
            </a:r>
            <a:endParaRPr lang="de-DE" dirty="0"/>
          </a:p>
        </p:txBody>
      </p:sp>
      <p:sp>
        <p:nvSpPr>
          <p:cNvPr id="11" name="Abgerundetes Rechteck 10"/>
          <p:cNvSpPr/>
          <p:nvPr/>
        </p:nvSpPr>
        <p:spPr>
          <a:xfrm>
            <a:off x="7607928" y="2041649"/>
            <a:ext cx="2160240" cy="7200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KDE Plasma</a:t>
            </a:r>
            <a:endParaRPr lang="de-DE" dirty="0"/>
          </a:p>
        </p:txBody>
      </p:sp>
      <p:sp>
        <p:nvSpPr>
          <p:cNvPr id="12" name="Abgerundetes Rechteck 11"/>
          <p:cNvSpPr/>
          <p:nvPr/>
        </p:nvSpPr>
        <p:spPr>
          <a:xfrm>
            <a:off x="5087888" y="2041649"/>
            <a:ext cx="2160000" cy="72008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KDE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13" name="Abgerundetes Rechteck 12"/>
          <p:cNvSpPr/>
          <p:nvPr/>
        </p:nvSpPr>
        <p:spPr>
          <a:xfrm>
            <a:off x="2417767" y="2071900"/>
            <a:ext cx="2160240" cy="720080"/>
          </a:xfrm>
          <a:prstGeom prst="roundRect">
            <a:avLst>
              <a:gd name="adj" fmla="val 9346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de-DE" dirty="0" smtClean="0"/>
              <a:t>Other Apps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778742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Grundlagen</a:t>
            </a:r>
          </a:p>
          <a:p>
            <a:r>
              <a:rPr lang="de-DE" dirty="0" err="1" smtClean="0"/>
              <a:t>Requirements</a:t>
            </a:r>
            <a:r>
              <a:rPr lang="de-DE" dirty="0" smtClean="0"/>
              <a:t> Engineering</a:t>
            </a:r>
          </a:p>
          <a:p>
            <a:r>
              <a:rPr lang="de-DE" dirty="0" smtClean="0"/>
              <a:t>Prozesse</a:t>
            </a:r>
          </a:p>
          <a:p>
            <a:r>
              <a:rPr lang="de-DE" dirty="0" smtClean="0"/>
              <a:t>Architektur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577126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Frameworks</a:t>
            </a:r>
            <a:endParaRPr lang="de-DE" sz="2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Sammlung von &gt;60 </a:t>
            </a:r>
            <a:r>
              <a:rPr lang="de-DE" dirty="0"/>
              <a:t>Libraries\Tools mit häufig </a:t>
            </a:r>
            <a:r>
              <a:rPr lang="de-DE" dirty="0" smtClean="0"/>
              <a:t>benötigten Funktionen</a:t>
            </a:r>
            <a:endParaRPr lang="de-DE" dirty="0"/>
          </a:p>
          <a:p>
            <a:r>
              <a:rPr lang="de-DE" dirty="0" smtClean="0"/>
              <a:t>Hauptsächlich mit C und C++ entwickelt (LGPL)</a:t>
            </a:r>
          </a:p>
          <a:p>
            <a:pPr lvl="1"/>
            <a:r>
              <a:rPr lang="de-DE" dirty="0" smtClean="0"/>
              <a:t>Baut auf </a:t>
            </a:r>
            <a:r>
              <a:rPr lang="de-DE" dirty="0" err="1" smtClean="0"/>
              <a:t>Qt</a:t>
            </a:r>
            <a:r>
              <a:rPr lang="de-DE" dirty="0" smtClean="0"/>
              <a:t> auf und Libraries </a:t>
            </a:r>
            <a:r>
              <a:rPr lang="de-DE" dirty="0"/>
              <a:t>haben viele Abhängigkeiten untereinander</a:t>
            </a:r>
            <a:endParaRPr lang="de-DE" dirty="0" smtClean="0"/>
          </a:p>
          <a:p>
            <a:r>
              <a:rPr lang="de-DE" dirty="0"/>
              <a:t>Verschiedene </a:t>
            </a:r>
            <a:r>
              <a:rPr lang="de-DE" dirty="0" smtClean="0"/>
              <a:t>Entwicklerteams</a:t>
            </a:r>
          </a:p>
          <a:p>
            <a:pPr lvl="1"/>
            <a:r>
              <a:rPr lang="de-DE" dirty="0" err="1" smtClean="0"/>
              <a:t>Qt</a:t>
            </a:r>
            <a:r>
              <a:rPr lang="de-DE" dirty="0" smtClean="0"/>
              <a:t> </a:t>
            </a:r>
            <a:r>
              <a:rPr lang="de-DE" dirty="0" err="1"/>
              <a:t>Coding</a:t>
            </a:r>
            <a:r>
              <a:rPr lang="de-DE" dirty="0"/>
              <a:t> </a:t>
            </a:r>
            <a:r>
              <a:rPr lang="de-DE" dirty="0" smtClean="0"/>
              <a:t>Style</a:t>
            </a:r>
          </a:p>
          <a:p>
            <a:r>
              <a:rPr lang="de-DE" dirty="0" smtClean="0"/>
              <a:t>Major Versionen + Abwärtskompatible Minor Versionen (monatlich)</a:t>
            </a:r>
          </a:p>
          <a:p>
            <a:pPr lvl="1"/>
            <a:r>
              <a:rPr lang="de-DE" dirty="0" smtClean="0"/>
              <a:t>Aktuell </a:t>
            </a:r>
            <a:r>
              <a:rPr lang="de-DE" dirty="0"/>
              <a:t>5.18.0 (9. Januar 2016)</a:t>
            </a:r>
          </a:p>
          <a:p>
            <a:endParaRPr lang="de-DE" dirty="0" smtClean="0"/>
          </a:p>
          <a:p>
            <a:r>
              <a:rPr lang="de-DE" dirty="0" smtClean="0"/>
              <a:t>Ziel: Modularisierung und Wiederverendung von Code</a:t>
            </a:r>
          </a:p>
        </p:txBody>
      </p:sp>
    </p:spTree>
    <p:extLst>
      <p:ext uri="{BB962C8B-B14F-4D97-AF65-F5344CB8AC3E}">
        <p14:creationId xmlns:p14="http://schemas.microsoft.com/office/powerpoint/2010/main" val="4053407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KDE </a:t>
            </a:r>
            <a:r>
              <a:rPr lang="de-DE" dirty="0" smtClean="0"/>
              <a:t>Frameworks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  <p:sp>
        <p:nvSpPr>
          <p:cNvPr id="5" name="Rechteck 4"/>
          <p:cNvSpPr/>
          <p:nvPr/>
        </p:nvSpPr>
        <p:spPr>
          <a:xfrm>
            <a:off x="0" y="6611779"/>
            <a:ext cx="464903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https://en.wikipedia.org/wiki/File:Evolution_and_development_of_KDE_software.svg</a:t>
            </a:r>
          </a:p>
        </p:txBody>
      </p:sp>
    </p:spTree>
    <p:extLst>
      <p:ext uri="{BB962C8B-B14F-4D97-AF65-F5344CB8AC3E}">
        <p14:creationId xmlns:p14="http://schemas.microsoft.com/office/powerpoint/2010/main" val="2979190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KDE Frameworks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65144"/>
            <a:ext cx="12192000" cy="5072300"/>
          </a:xfrm>
        </p:spPr>
      </p:pic>
      <p:sp>
        <p:nvSpPr>
          <p:cNvPr id="3" name="Rechteck 2"/>
          <p:cNvSpPr/>
          <p:nvPr/>
        </p:nvSpPr>
        <p:spPr>
          <a:xfrm>
            <a:off x="0" y="6611779"/>
            <a:ext cx="3182281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https://dot.kde.org/sites/dot.kde.org/files/kf5_big_0.png</a:t>
            </a:r>
          </a:p>
        </p:txBody>
      </p:sp>
    </p:spTree>
    <p:extLst>
      <p:ext uri="{BB962C8B-B14F-4D97-AF65-F5344CB8AC3E}">
        <p14:creationId xmlns:p14="http://schemas.microsoft.com/office/powerpoint/2010/main" val="3579803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Plasma 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Seit KDE 4 wird die Arbeitsfläche „Plasma“ genannt</a:t>
            </a:r>
          </a:p>
          <a:p>
            <a:endParaRPr lang="de-DE" dirty="0" smtClean="0"/>
          </a:p>
          <a:p>
            <a:r>
              <a:rPr lang="de-DE" dirty="0" smtClean="0"/>
              <a:t>Zwei verschiedene Versionen: Desktop- und Netbook-Arbeitsfläche</a:t>
            </a:r>
          </a:p>
          <a:p>
            <a:endParaRPr lang="de-DE" dirty="0"/>
          </a:p>
          <a:p>
            <a:r>
              <a:rPr lang="de-DE" dirty="0" smtClean="0"/>
              <a:t>Neueste Version ist Plasma 5.5.4 (26 Januar 2016)</a:t>
            </a:r>
          </a:p>
          <a:p>
            <a:endParaRPr lang="de-DE" dirty="0"/>
          </a:p>
          <a:p>
            <a:r>
              <a:rPr lang="de-DE" dirty="0" smtClean="0"/>
              <a:t>Desktop kann nach Belieben gestaltet werden mithilfe von </a:t>
            </a:r>
            <a:r>
              <a:rPr lang="de-DE" dirty="0" err="1" smtClean="0"/>
              <a:t>Widgets</a:t>
            </a: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0348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sz="4000" dirty="0" smtClean="0"/>
              <a:t>KDE Plasma zentrale Klassen in der Entwicklung</a:t>
            </a:r>
            <a:endParaRPr lang="de-DE" sz="4000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smtClean="0"/>
              <a:t>Corona:</a:t>
            </a:r>
            <a:r>
              <a:rPr lang="de-DE" dirty="0" smtClean="0"/>
              <a:t> bietet Funktionalität für das Hinzufügen von Applets</a:t>
            </a:r>
          </a:p>
          <a:p>
            <a:endParaRPr lang="de-DE" dirty="0"/>
          </a:p>
          <a:p>
            <a:r>
              <a:rPr lang="de-DE" b="1" dirty="0" err="1" smtClean="0"/>
              <a:t>Widget</a:t>
            </a:r>
            <a:r>
              <a:rPr lang="de-DE" b="1" dirty="0" smtClean="0"/>
              <a:t>:</a:t>
            </a:r>
            <a:r>
              <a:rPr lang="de-DE" dirty="0" smtClean="0"/>
              <a:t> Klasse für simple Elemente wie Buttons oder Icons </a:t>
            </a:r>
          </a:p>
          <a:p>
            <a:endParaRPr lang="de-DE" dirty="0"/>
          </a:p>
          <a:p>
            <a:r>
              <a:rPr lang="de-DE" b="1" dirty="0" smtClean="0"/>
              <a:t>Applet: </a:t>
            </a:r>
            <a:r>
              <a:rPr lang="de-DE" dirty="0" smtClean="0"/>
              <a:t>implementiert komplexere Funktionalitäten wie z.B. eine Uhr</a:t>
            </a:r>
          </a:p>
          <a:p>
            <a:endParaRPr lang="de-DE" b="1" dirty="0"/>
          </a:p>
          <a:p>
            <a:r>
              <a:rPr lang="de-DE" b="1" dirty="0" err="1" smtClean="0"/>
              <a:t>DataEngine</a:t>
            </a:r>
            <a:r>
              <a:rPr lang="de-DE" b="1" dirty="0" smtClean="0"/>
              <a:t>: </a:t>
            </a:r>
            <a:r>
              <a:rPr lang="de-DE" dirty="0" smtClean="0"/>
              <a:t>stellt Daten für die Applets bereit, sodass diese angezeigt werden können</a:t>
            </a:r>
            <a:endParaRPr lang="de-DE" b="1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738478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Technologie Plasma 5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757082"/>
            <a:ext cx="10515600" cy="4351338"/>
          </a:xfrm>
        </p:spPr>
        <p:txBody>
          <a:bodyPr/>
          <a:lstStyle/>
          <a:p>
            <a:r>
              <a:rPr lang="de-DE" dirty="0" err="1" smtClean="0"/>
              <a:t>Qt</a:t>
            </a:r>
            <a:r>
              <a:rPr lang="de-DE" dirty="0" smtClean="0"/>
              <a:t> 5</a:t>
            </a:r>
          </a:p>
          <a:p>
            <a:endParaRPr lang="de-DE" dirty="0"/>
          </a:p>
          <a:p>
            <a:r>
              <a:rPr lang="de-DE" dirty="0" smtClean="0"/>
              <a:t>KDE Frameworks 5 </a:t>
            </a:r>
          </a:p>
          <a:p>
            <a:endParaRPr lang="de-DE" dirty="0"/>
          </a:p>
          <a:p>
            <a:r>
              <a:rPr lang="de-DE" dirty="0" smtClean="0"/>
              <a:t>C++</a:t>
            </a:r>
          </a:p>
          <a:p>
            <a:endParaRPr lang="de-DE" dirty="0"/>
          </a:p>
          <a:p>
            <a:r>
              <a:rPr lang="de-DE" dirty="0" smtClean="0"/>
              <a:t>QML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2623" y="1757082"/>
            <a:ext cx="5790235" cy="3663210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5661503" y="5486686"/>
            <a:ext cx="49276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https://www.kde.org/workspaces/plasmadesktop/screenshots</a:t>
            </a:r>
          </a:p>
        </p:txBody>
      </p:sp>
    </p:spTree>
    <p:extLst>
      <p:ext uri="{BB962C8B-B14F-4D97-AF65-F5344CB8AC3E}">
        <p14:creationId xmlns:p14="http://schemas.microsoft.com/office/powerpoint/2010/main" val="3726690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</a:t>
            </a:r>
            <a:r>
              <a:rPr lang="de-DE" dirty="0" err="1" smtClean="0"/>
              <a:t>Applications</a:t>
            </a:r>
            <a:endParaRPr lang="de-DE" sz="2000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Über 100 Anwendungen gehören zu den „KDE </a:t>
            </a:r>
            <a:r>
              <a:rPr lang="de-DE" dirty="0" err="1" smtClean="0"/>
              <a:t>Applications</a:t>
            </a:r>
            <a:r>
              <a:rPr lang="de-DE" dirty="0" smtClean="0"/>
              <a:t>“</a:t>
            </a:r>
          </a:p>
          <a:p>
            <a:endParaRPr lang="de-DE" dirty="0" smtClean="0"/>
          </a:p>
          <a:p>
            <a:r>
              <a:rPr lang="de-DE" dirty="0" smtClean="0"/>
              <a:t>Folgende Kategorien:</a:t>
            </a:r>
          </a:p>
          <a:p>
            <a:pPr marL="457200" lvl="1" indent="0">
              <a:buNone/>
            </a:pPr>
            <a:r>
              <a:rPr lang="de-DE" dirty="0" smtClean="0"/>
              <a:t>-Entwicklung 	-Internet				</a:t>
            </a:r>
          </a:p>
          <a:p>
            <a:pPr marL="457200" lvl="1" indent="0">
              <a:buNone/>
            </a:pPr>
            <a:r>
              <a:rPr lang="de-DE" dirty="0" smtClean="0"/>
              <a:t>-Bildung		-Multimedia</a:t>
            </a:r>
          </a:p>
          <a:p>
            <a:pPr marL="457200" lvl="1" indent="0">
              <a:buNone/>
            </a:pPr>
            <a:r>
              <a:rPr lang="de-DE" dirty="0" smtClean="0"/>
              <a:t>-Spiele		-Büro</a:t>
            </a:r>
          </a:p>
          <a:p>
            <a:pPr marL="457200" lvl="1" indent="0">
              <a:buNone/>
            </a:pPr>
            <a:r>
              <a:rPr lang="de-DE" dirty="0" smtClean="0"/>
              <a:t>-Graphik		-System</a:t>
            </a:r>
          </a:p>
          <a:p>
            <a:pPr marL="457200" lvl="1" indent="0">
              <a:buNone/>
            </a:pPr>
            <a:r>
              <a:rPr lang="de-DE" dirty="0" smtClean="0"/>
              <a:t>-Utilities</a:t>
            </a:r>
          </a:p>
          <a:p>
            <a:r>
              <a:rPr lang="de-DE" dirty="0"/>
              <a:t>Neuste </a:t>
            </a:r>
            <a:r>
              <a:rPr lang="de-DE" dirty="0" smtClean="0"/>
              <a:t>Version ist KDE </a:t>
            </a:r>
            <a:r>
              <a:rPr lang="de-DE" dirty="0" err="1" smtClean="0"/>
              <a:t>Applications</a:t>
            </a:r>
            <a:r>
              <a:rPr lang="de-DE" smtClean="0"/>
              <a:t> 15.12.1 </a:t>
            </a:r>
            <a:r>
              <a:rPr lang="de-DE" dirty="0"/>
              <a:t>(12. Januar 2016)</a:t>
            </a:r>
          </a:p>
        </p:txBody>
      </p:sp>
    </p:spTree>
    <p:extLst>
      <p:ext uri="{BB962C8B-B14F-4D97-AF65-F5344CB8AC3E}">
        <p14:creationId xmlns:p14="http://schemas.microsoft.com/office/powerpoint/2010/main" val="22379142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</a:t>
            </a:r>
            <a:r>
              <a:rPr lang="de-DE" dirty="0" err="1" smtClean="0"/>
              <a:t>Applications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Bauen ebenfalls auf </a:t>
            </a:r>
            <a:r>
              <a:rPr lang="de-DE" dirty="0" err="1" smtClean="0"/>
              <a:t>Qt</a:t>
            </a:r>
            <a:r>
              <a:rPr lang="de-DE" dirty="0" smtClean="0"/>
              <a:t> und KDE Frameworks auf</a:t>
            </a:r>
          </a:p>
          <a:p>
            <a:endParaRPr lang="de-DE" dirty="0"/>
          </a:p>
          <a:p>
            <a:r>
              <a:rPr lang="de-DE" dirty="0" smtClean="0"/>
              <a:t>Ansonsten sind sie aber relativ unabhängig vom gesamten Projekt</a:t>
            </a:r>
          </a:p>
          <a:p>
            <a:endParaRPr lang="de-DE" dirty="0"/>
          </a:p>
          <a:p>
            <a:r>
              <a:rPr lang="de-DE" dirty="0" smtClean="0"/>
              <a:t>Die Architektur der einzelnen Anwendungen unterscheidet sich oft deutlich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95304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049122"/>
          </a:xfrm>
        </p:spPr>
        <p:txBody>
          <a:bodyPr/>
          <a:lstStyle/>
          <a:p>
            <a:pPr algn="ctr"/>
            <a:r>
              <a:rPr lang="de-DE" dirty="0" smtClean="0"/>
              <a:t>Fragen 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3169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Was ist KDE?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199" y="1825625"/>
            <a:ext cx="6164261" cy="4351338"/>
          </a:xfrm>
        </p:spPr>
        <p:txBody>
          <a:bodyPr/>
          <a:lstStyle/>
          <a:p>
            <a:r>
              <a:rPr lang="de-DE" dirty="0" smtClean="0"/>
              <a:t>Stand ursprünglich für </a:t>
            </a:r>
            <a:r>
              <a:rPr lang="de-DE" i="1" dirty="0" err="1" smtClean="0"/>
              <a:t>Kool</a:t>
            </a:r>
            <a:r>
              <a:rPr lang="de-DE" i="1" dirty="0" smtClean="0"/>
              <a:t> Desktop Environment</a:t>
            </a:r>
            <a:r>
              <a:rPr lang="de-DE" dirty="0" smtClean="0"/>
              <a:t>, heute K Desktop Environment</a:t>
            </a:r>
          </a:p>
          <a:p>
            <a:r>
              <a:rPr lang="de-DE" dirty="0" smtClean="0"/>
              <a:t>Graphische Arbeitsumgebung für UNIX-Betriebssysteme</a:t>
            </a:r>
          </a:p>
          <a:p>
            <a:r>
              <a:rPr lang="de-DE" dirty="0" smtClean="0"/>
              <a:t>Besteht aus mehreren kleinen Programmen, Fenstermanager, Dateimanager und einigen Hilfsprogrammen</a:t>
            </a:r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2461" y="1825624"/>
            <a:ext cx="4351339" cy="4351339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6851435" y="6176963"/>
            <a:ext cx="46533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https://</a:t>
            </a:r>
            <a:r>
              <a:rPr lang="de-DE" sz="1200" dirty="0" err="1"/>
              <a:t>www.kde.org</a:t>
            </a:r>
            <a:r>
              <a:rPr lang="de-DE" sz="1200" dirty="0"/>
              <a:t>/</a:t>
            </a:r>
            <a:r>
              <a:rPr lang="de-DE" sz="1200" dirty="0" err="1"/>
              <a:t>stuff</a:t>
            </a:r>
            <a:r>
              <a:rPr lang="de-DE" sz="1200" dirty="0"/>
              <a:t>/</a:t>
            </a:r>
            <a:r>
              <a:rPr lang="de-DE" sz="1200" dirty="0" err="1"/>
              <a:t>clipart</a:t>
            </a:r>
            <a:r>
              <a:rPr lang="de-DE" sz="1200" dirty="0"/>
              <a:t>/klogo-official-oxygen-3000x3000.png</a:t>
            </a:r>
          </a:p>
        </p:txBody>
      </p:sp>
    </p:spTree>
    <p:extLst>
      <p:ext uri="{BB962C8B-B14F-4D97-AF65-F5344CB8AC3E}">
        <p14:creationId xmlns:p14="http://schemas.microsoft.com/office/powerpoint/2010/main" val="3909834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Historie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Am 14. Oktober 1996 von Matthias </a:t>
            </a:r>
            <a:r>
              <a:rPr lang="de-DE" dirty="0" err="1" smtClean="0"/>
              <a:t>Ettrich</a:t>
            </a:r>
            <a:r>
              <a:rPr lang="de-DE" dirty="0" smtClean="0"/>
              <a:t> in Berlin gegründet</a:t>
            </a:r>
          </a:p>
          <a:p>
            <a:endParaRPr lang="de-DE" dirty="0" smtClean="0"/>
          </a:p>
          <a:p>
            <a:r>
              <a:rPr lang="de-DE" dirty="0" smtClean="0"/>
              <a:t>Man orientierte sich an der proprietären Desktop-Umgebung CDE</a:t>
            </a:r>
          </a:p>
          <a:p>
            <a:endParaRPr lang="de-DE" dirty="0" smtClean="0"/>
          </a:p>
          <a:p>
            <a:r>
              <a:rPr lang="de-DE" dirty="0" smtClean="0"/>
              <a:t>KDE setzte von Beginn an auf die Programmiersprache C++</a:t>
            </a:r>
          </a:p>
          <a:p>
            <a:endParaRPr lang="de-DE" dirty="0" smtClean="0"/>
          </a:p>
          <a:p>
            <a:r>
              <a:rPr lang="de-DE" dirty="0" smtClean="0"/>
              <a:t>Für die Grafik wurde die Oberflächenbibliothek </a:t>
            </a:r>
            <a:r>
              <a:rPr lang="de-DE" dirty="0" err="1" smtClean="0"/>
              <a:t>Qt</a:t>
            </a:r>
            <a:r>
              <a:rPr lang="de-DE" dirty="0" smtClean="0"/>
              <a:t> verwendet</a:t>
            </a:r>
          </a:p>
        </p:txBody>
      </p:sp>
    </p:spTree>
    <p:extLst>
      <p:ext uri="{BB962C8B-B14F-4D97-AF65-F5344CB8AC3E}">
        <p14:creationId xmlns:p14="http://schemas.microsoft.com/office/powerpoint/2010/main" val="4256517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Kool</a:t>
            </a:r>
            <a:r>
              <a:rPr lang="de-DE" dirty="0" smtClean="0"/>
              <a:t> </a:t>
            </a:r>
            <a:r>
              <a:rPr lang="de-DE" dirty="0"/>
              <a:t>Desktop </a:t>
            </a:r>
            <a:r>
              <a:rPr lang="de-DE" dirty="0" smtClean="0"/>
              <a:t>Environment 1.x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4712546" cy="4351338"/>
          </a:xfrm>
        </p:spPr>
        <p:txBody>
          <a:bodyPr>
            <a:normAutofit/>
          </a:bodyPr>
          <a:lstStyle/>
          <a:p>
            <a:r>
              <a:rPr lang="de-DE" dirty="0" smtClean="0"/>
              <a:t>Unkoordinierte Entwicklung</a:t>
            </a:r>
          </a:p>
          <a:p>
            <a:r>
              <a:rPr lang="de-DE" dirty="0" smtClean="0"/>
              <a:t>20. Oktober 1997 erschien die erste Beta-Version</a:t>
            </a:r>
          </a:p>
          <a:p>
            <a:r>
              <a:rPr lang="de-DE" dirty="0" smtClean="0"/>
              <a:t>Am 12. Juli 1998 erschien KDE 1.0</a:t>
            </a:r>
          </a:p>
          <a:p>
            <a:r>
              <a:rPr lang="de-DE" dirty="0" smtClean="0"/>
              <a:t>Kritik wegen der unfreien Oberflächenbibliothek</a:t>
            </a:r>
          </a:p>
          <a:p>
            <a:r>
              <a:rPr lang="de-DE" dirty="0" smtClean="0"/>
              <a:t>Dennoch viele Benutzer</a:t>
            </a:r>
            <a:endParaRPr lang="de-DE" dirty="0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746" y="1827848"/>
            <a:ext cx="5803054" cy="4352291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6195212" y="6176963"/>
            <a:ext cx="45141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https://</a:t>
            </a:r>
            <a:r>
              <a:rPr lang="de-DE" sz="1200" dirty="0" err="1"/>
              <a:t>upload.wikimedia.org</a:t>
            </a:r>
            <a:r>
              <a:rPr lang="de-DE" sz="1200" dirty="0"/>
              <a:t>/</a:t>
            </a:r>
            <a:r>
              <a:rPr lang="de-DE" sz="1200" dirty="0" err="1"/>
              <a:t>wikipedia</a:t>
            </a:r>
            <a:r>
              <a:rPr lang="de-DE" sz="1200" dirty="0"/>
              <a:t>/</a:t>
            </a:r>
            <a:r>
              <a:rPr lang="de-DE" sz="1200" dirty="0" err="1"/>
              <a:t>commons</a:t>
            </a:r>
            <a:r>
              <a:rPr lang="de-DE" sz="1200" dirty="0"/>
              <a:t>/2/2d/KDE_1.0.jpg</a:t>
            </a:r>
          </a:p>
        </p:txBody>
      </p:sp>
    </p:spTree>
    <p:extLst>
      <p:ext uri="{BB962C8B-B14F-4D97-AF65-F5344CB8AC3E}">
        <p14:creationId xmlns:p14="http://schemas.microsoft.com/office/powerpoint/2010/main" val="4017111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Kool </a:t>
            </a:r>
            <a:r>
              <a:rPr lang="de-DE" dirty="0" smtClean="0"/>
              <a:t>Desktop Environment 2.x und 3.x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de-DE" dirty="0" smtClean="0"/>
              <a:t>In den folgenden Jahren wurde KDE 1 nach den Wünschen von Nutzern angepasst</a:t>
            </a:r>
          </a:p>
          <a:p>
            <a:r>
              <a:rPr lang="de-DE" dirty="0" smtClean="0"/>
              <a:t>Neue Version von </a:t>
            </a:r>
            <a:r>
              <a:rPr lang="de-DE" dirty="0" err="1" smtClean="0"/>
              <a:t>Qt</a:t>
            </a:r>
            <a:r>
              <a:rPr lang="de-DE" dirty="0" smtClean="0"/>
              <a:t> erforderte eine Vielzahl an Veränderungen und wurden daher in der in KDE 2.0 umgesetzt</a:t>
            </a:r>
          </a:p>
          <a:p>
            <a:r>
              <a:rPr lang="de-DE" dirty="0" smtClean="0"/>
              <a:t>Versionssprung wurde genutzt, um unkoordinierte Entwicklung und Infrastruktur zu überarbeiten</a:t>
            </a:r>
          </a:p>
          <a:p>
            <a:r>
              <a:rPr lang="de-DE" dirty="0" smtClean="0"/>
              <a:t>Am 23. Oktober 2000 erschien KDE 2.0</a:t>
            </a:r>
          </a:p>
          <a:p>
            <a:r>
              <a:rPr lang="de-DE" dirty="0" smtClean="0"/>
              <a:t>Nach zahlreichen weiteren Verbesserungen und Neuentwickelten Programmen erschien am 3. April 2002 KDE 3.0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2894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</a:t>
            </a:r>
            <a:r>
              <a:rPr lang="de-DE" dirty="0"/>
              <a:t>Plasma </a:t>
            </a:r>
            <a:r>
              <a:rPr lang="de-DE" dirty="0" err="1"/>
              <a:t>Workspaces</a:t>
            </a:r>
            <a:r>
              <a:rPr lang="de-DE" dirty="0"/>
              <a:t> 4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552315"/>
          </a:xfrm>
        </p:spPr>
        <p:txBody>
          <a:bodyPr/>
          <a:lstStyle/>
          <a:p>
            <a:r>
              <a:rPr lang="de-DE" dirty="0" smtClean="0"/>
              <a:t>Ab der 4. Generation wurde die Ausformulierung </a:t>
            </a:r>
            <a:r>
              <a:rPr lang="de-DE" i="1" dirty="0" smtClean="0"/>
              <a:t>K Desktop Environment</a:t>
            </a:r>
            <a:r>
              <a:rPr lang="de-DE" dirty="0"/>
              <a:t> </a:t>
            </a:r>
            <a:r>
              <a:rPr lang="de-DE" dirty="0" smtClean="0"/>
              <a:t>nicht mehr verwendet</a:t>
            </a:r>
          </a:p>
          <a:p>
            <a:r>
              <a:rPr lang="de-DE" dirty="0" smtClean="0"/>
              <a:t>KDE 4 erschien am 11. Januar 2008</a:t>
            </a:r>
          </a:p>
          <a:p>
            <a:r>
              <a:rPr lang="de-DE" dirty="0" smtClean="0"/>
              <a:t>Viele Teile wurde von Grund auf neu programmiert, um die Stabilität und Performance zu optimieren</a:t>
            </a:r>
          </a:p>
          <a:p>
            <a:r>
              <a:rPr lang="de-DE" dirty="0" smtClean="0"/>
              <a:t>KDE 4.2 wurde erstmals auch für Endanwender empfohlen (bisher nur für Entwickler und Tester)</a:t>
            </a:r>
          </a:p>
          <a:p>
            <a:r>
              <a:rPr lang="de-DE" dirty="0" smtClean="0"/>
              <a:t>Zeit-basierter Release-Plan wurde entwickelt</a:t>
            </a:r>
          </a:p>
          <a:p>
            <a:pPr lvl="1"/>
            <a:r>
              <a:rPr lang="de-DE" dirty="0" smtClean="0"/>
              <a:t>Features werden zukünftig halbjährlich und </a:t>
            </a:r>
            <a:r>
              <a:rPr lang="de-DE" dirty="0" err="1" smtClean="0"/>
              <a:t>Bugfixes</a:t>
            </a:r>
            <a:r>
              <a:rPr lang="de-DE" dirty="0" smtClean="0"/>
              <a:t> monatlich veröffentlicht</a:t>
            </a:r>
          </a:p>
        </p:txBody>
      </p:sp>
    </p:spTree>
    <p:extLst>
      <p:ext uri="{BB962C8B-B14F-4D97-AF65-F5344CB8AC3E}">
        <p14:creationId xmlns:p14="http://schemas.microsoft.com/office/powerpoint/2010/main" val="21308994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KDE </a:t>
            </a:r>
            <a:r>
              <a:rPr lang="de-DE" dirty="0"/>
              <a:t>Plasma </a:t>
            </a:r>
            <a:r>
              <a:rPr lang="de-DE" dirty="0" err="1"/>
              <a:t>Workspaces</a:t>
            </a:r>
            <a:r>
              <a:rPr lang="de-DE" dirty="0"/>
              <a:t> 4 </a:t>
            </a:r>
          </a:p>
        </p:txBody>
      </p:sp>
      <p:pic>
        <p:nvPicPr>
          <p:cNvPr id="5" name="Inhaltsplatzhalt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4930" y="1825625"/>
            <a:ext cx="6962140" cy="4351338"/>
          </a:xfrm>
        </p:spPr>
      </p:pic>
      <p:sp>
        <p:nvSpPr>
          <p:cNvPr id="3" name="Textfeld 2"/>
          <p:cNvSpPr txBox="1"/>
          <p:nvPr/>
        </p:nvSpPr>
        <p:spPr>
          <a:xfrm>
            <a:off x="3869717" y="6173400"/>
            <a:ext cx="44525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https://</a:t>
            </a:r>
            <a:r>
              <a:rPr lang="de-DE" sz="1200" dirty="0" err="1"/>
              <a:t>www.kde.org</a:t>
            </a:r>
            <a:r>
              <a:rPr lang="de-DE" sz="1200" dirty="0"/>
              <a:t>/</a:t>
            </a:r>
            <a:r>
              <a:rPr lang="de-DE" sz="1200" dirty="0" err="1"/>
              <a:t>announcements</a:t>
            </a:r>
            <a:r>
              <a:rPr lang="de-DE" sz="1200" dirty="0"/>
              <a:t>/4.2/</a:t>
            </a:r>
            <a:r>
              <a:rPr lang="de-DE" sz="1200" dirty="0" err="1"/>
              <a:t>screenshots</a:t>
            </a:r>
            <a:r>
              <a:rPr lang="de-DE" sz="1200" dirty="0"/>
              <a:t>/</a:t>
            </a:r>
            <a:r>
              <a:rPr lang="de-DE" sz="1200" dirty="0" err="1"/>
              <a:t>desktop.png</a:t>
            </a:r>
            <a:endParaRPr lang="de-DE" sz="1200" dirty="0"/>
          </a:p>
        </p:txBody>
      </p:sp>
    </p:spTree>
    <p:extLst>
      <p:ext uri="{BB962C8B-B14F-4D97-AF65-F5344CB8AC3E}">
        <p14:creationId xmlns:p14="http://schemas.microsoft.com/office/powerpoint/2010/main" val="2091869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KDE </a:t>
            </a:r>
            <a:r>
              <a:rPr lang="de-DE"/>
              <a:t>Plasma </a:t>
            </a:r>
            <a:r>
              <a:rPr lang="de-DE" smtClean="0"/>
              <a:t>5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Heutiges Hauptprodukt</a:t>
            </a:r>
          </a:p>
          <a:p>
            <a:r>
              <a:rPr lang="de-DE" dirty="0" smtClean="0"/>
              <a:t>Wurde am 15.Juli 2014 veröffentlicht</a:t>
            </a:r>
          </a:p>
          <a:p>
            <a:r>
              <a:rPr lang="de-DE" dirty="0" smtClean="0"/>
              <a:t>Wechsel auf </a:t>
            </a:r>
            <a:r>
              <a:rPr lang="de-DE" dirty="0" err="1" smtClean="0"/>
              <a:t>Qt</a:t>
            </a:r>
            <a:r>
              <a:rPr lang="de-DE" dirty="0" smtClean="0"/>
              <a:t> 5 -&gt; Grafikausgabe wurde auf Open GL umgestellt</a:t>
            </a:r>
          </a:p>
          <a:p>
            <a:pPr lvl="1"/>
            <a:r>
              <a:rPr lang="de-DE" dirty="0" smtClean="0"/>
              <a:t>Ermöglicht viele neue visuelle Features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646979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731</Words>
  <Application>Microsoft Macintosh PowerPoint</Application>
  <PresentationFormat>Breitbild</PresentationFormat>
  <Paragraphs>155</Paragraphs>
  <Slides>28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28</vt:i4>
      </vt:variant>
    </vt:vector>
  </HeadingPairs>
  <TitlesOfParts>
    <vt:vector size="34" baseType="lpstr">
      <vt:lpstr>Albany</vt:lpstr>
      <vt:lpstr>Arial</vt:lpstr>
      <vt:lpstr>Calibri</vt:lpstr>
      <vt:lpstr>Calibri Light</vt:lpstr>
      <vt:lpstr>Tahoma</vt:lpstr>
      <vt:lpstr>Office</vt:lpstr>
      <vt:lpstr>PowerPoint-Präsentation</vt:lpstr>
      <vt:lpstr>Gliederung</vt:lpstr>
      <vt:lpstr>Was ist KDE?</vt:lpstr>
      <vt:lpstr>Historie</vt:lpstr>
      <vt:lpstr>Kool Desktop Environment 1.x</vt:lpstr>
      <vt:lpstr>Kool Desktop Environment 2.x und 3.x</vt:lpstr>
      <vt:lpstr>KDE Plasma Workspaces 4 </vt:lpstr>
      <vt:lpstr>KDE Plasma Workspaces 4 </vt:lpstr>
      <vt:lpstr>KDE Plasma 5</vt:lpstr>
      <vt:lpstr>KDE Requirements Engineering</vt:lpstr>
      <vt:lpstr>Open source → standard Projects</vt:lpstr>
      <vt:lpstr>KDE requirements management</vt:lpstr>
      <vt:lpstr>Example KDEgames</vt:lpstr>
      <vt:lpstr>Documentation</vt:lpstr>
      <vt:lpstr>Requirements Conclusion</vt:lpstr>
      <vt:lpstr>Application Lifecycle</vt:lpstr>
      <vt:lpstr>The KDE Release Team</vt:lpstr>
      <vt:lpstr>Current Module Coordinators</vt:lpstr>
      <vt:lpstr>KDE Architektur</vt:lpstr>
      <vt:lpstr>KDE Frameworks</vt:lpstr>
      <vt:lpstr>KDE Frameworks</vt:lpstr>
      <vt:lpstr>KDE Frameworks</vt:lpstr>
      <vt:lpstr>KDE Plasma </vt:lpstr>
      <vt:lpstr>KDE Plasma zentrale Klassen in der Entwicklung</vt:lpstr>
      <vt:lpstr>Technologie Plasma 5 </vt:lpstr>
      <vt:lpstr>KDE Applications</vt:lpstr>
      <vt:lpstr>KDE Applications</vt:lpstr>
      <vt:lpstr>Fragen 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Christian Bäumlisberger</dc:creator>
  <cp:lastModifiedBy>Velihan Bulut</cp:lastModifiedBy>
  <cp:revision>48</cp:revision>
  <cp:lastPrinted>2016-02-10T17:03:11Z</cp:lastPrinted>
  <dcterms:created xsi:type="dcterms:W3CDTF">2015-12-15T18:10:13Z</dcterms:created>
  <dcterms:modified xsi:type="dcterms:W3CDTF">2016-02-10T17:46:18Z</dcterms:modified>
</cp:coreProperties>
</file>

<file path=docProps/thumbnail.jpeg>
</file>